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nton" panose="020F0502020204030204" pitchFamily="2" charset="0"/>
      <p:regular r:id="rId14"/>
    </p:embeddedFont>
    <p:embeddedFont>
      <p:font typeface="Bricolage Grotesque Medium" panose="020B0604020202020204" charset="0"/>
      <p:regular r:id="rId15"/>
    </p:embeddedFont>
    <p:embeddedFont>
      <p:font typeface="Times New Roman M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A1A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svg"/><Relationship Id="rId7" Type="http://schemas.openxmlformats.org/officeDocument/2006/relationships/image" Target="../media/image2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966" y="1505484"/>
            <a:ext cx="2440581" cy="820645"/>
          </a:xfrm>
          <a:custGeom>
            <a:avLst/>
            <a:gdLst/>
            <a:ahLst/>
            <a:cxnLst/>
            <a:rect l="l" t="t" r="r" b="b"/>
            <a:pathLst>
              <a:path w="2440581" h="820645">
                <a:moveTo>
                  <a:pt x="0" y="0"/>
                </a:moveTo>
                <a:lnTo>
                  <a:pt x="2440581" y="0"/>
                </a:lnTo>
                <a:lnTo>
                  <a:pt x="2440581" y="820645"/>
                </a:lnTo>
                <a:lnTo>
                  <a:pt x="0" y="820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30558" y="2562533"/>
            <a:ext cx="11568078" cy="6403477"/>
            <a:chOff x="0" y="0"/>
            <a:chExt cx="884270" cy="4894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4270" cy="489485"/>
            </a:xfrm>
            <a:custGeom>
              <a:avLst/>
              <a:gdLst/>
              <a:ahLst/>
              <a:cxnLst/>
              <a:rect l="l" t="t" r="r" b="b"/>
              <a:pathLst>
                <a:path w="884270" h="489485">
                  <a:moveTo>
                    <a:pt x="681070" y="0"/>
                  </a:moveTo>
                  <a:lnTo>
                    <a:pt x="0" y="0"/>
                  </a:lnTo>
                  <a:lnTo>
                    <a:pt x="203200" y="489485"/>
                  </a:lnTo>
                  <a:lnTo>
                    <a:pt x="884270" y="489485"/>
                  </a:lnTo>
                  <a:lnTo>
                    <a:pt x="681070" y="0"/>
                  </a:lnTo>
                  <a:close/>
                </a:path>
              </a:pathLst>
            </a:custGeom>
            <a:blipFill>
              <a:blip r:embed="rId4"/>
              <a:stretch>
                <a:fillRect t="-10180" b="-1018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145748" y="8351301"/>
            <a:ext cx="18766536" cy="2319460"/>
          </a:xfrm>
          <a:custGeom>
            <a:avLst/>
            <a:gdLst/>
            <a:ahLst/>
            <a:cxnLst/>
            <a:rect l="l" t="t" r="r" b="b"/>
            <a:pathLst>
              <a:path w="18766536" h="2319460">
                <a:moveTo>
                  <a:pt x="0" y="0"/>
                </a:moveTo>
                <a:lnTo>
                  <a:pt x="18766536" y="0"/>
                </a:lnTo>
                <a:lnTo>
                  <a:pt x="18766536" y="2319460"/>
                </a:lnTo>
                <a:lnTo>
                  <a:pt x="0" y="2319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9959" r="-38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358859" y="4008439"/>
            <a:ext cx="1254449" cy="681053"/>
            <a:chOff x="0" y="0"/>
            <a:chExt cx="895194" cy="486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5194" cy="486010"/>
            </a:xfrm>
            <a:custGeom>
              <a:avLst/>
              <a:gdLst/>
              <a:ahLst/>
              <a:cxnLst/>
              <a:rect l="l" t="t" r="r" b="b"/>
              <a:pathLst>
                <a:path w="895194" h="486010">
                  <a:moveTo>
                    <a:pt x="691994" y="0"/>
                  </a:moveTo>
                  <a:lnTo>
                    <a:pt x="0" y="0"/>
                  </a:lnTo>
                  <a:lnTo>
                    <a:pt x="203200" y="486010"/>
                  </a:lnTo>
                  <a:lnTo>
                    <a:pt x="895194" y="486010"/>
                  </a:lnTo>
                  <a:lnTo>
                    <a:pt x="69199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91994" cy="524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53257" y="4094047"/>
            <a:ext cx="465653" cy="509839"/>
          </a:xfrm>
          <a:custGeom>
            <a:avLst/>
            <a:gdLst/>
            <a:ahLst/>
            <a:cxnLst/>
            <a:rect l="l" t="t" r="r" b="b"/>
            <a:pathLst>
              <a:path w="465653" h="509839">
                <a:moveTo>
                  <a:pt x="0" y="0"/>
                </a:moveTo>
                <a:lnTo>
                  <a:pt x="465653" y="0"/>
                </a:lnTo>
                <a:lnTo>
                  <a:pt x="465653" y="509838"/>
                </a:lnTo>
                <a:lnTo>
                  <a:pt x="0" y="50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14699353" y="-127394"/>
            <a:ext cx="3724255" cy="3412349"/>
          </a:xfrm>
          <a:custGeom>
            <a:avLst/>
            <a:gdLst/>
            <a:ahLst/>
            <a:cxnLst/>
            <a:rect l="l" t="t" r="r" b="b"/>
            <a:pathLst>
              <a:path w="3724255" h="3412349">
                <a:moveTo>
                  <a:pt x="0" y="3412349"/>
                </a:moveTo>
                <a:lnTo>
                  <a:pt x="3724255" y="3412349"/>
                </a:lnTo>
                <a:lnTo>
                  <a:pt x="3724255" y="0"/>
                </a:lnTo>
                <a:lnTo>
                  <a:pt x="0" y="0"/>
                </a:lnTo>
                <a:lnTo>
                  <a:pt x="0" y="341234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851584" y="2268979"/>
            <a:ext cx="9262482" cy="263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7"/>
              </a:lnSpc>
            </a:pPr>
            <a:r>
              <a:rPr lang="en-US" sz="82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BRITISH AIRWAYS FLIGHT ANALYSIS</a:t>
            </a:r>
          </a:p>
        </p:txBody>
      </p:sp>
      <p:sp>
        <p:nvSpPr>
          <p:cNvPr id="12" name="Freeform 12"/>
          <p:cNvSpPr/>
          <p:nvPr/>
        </p:nvSpPr>
        <p:spPr>
          <a:xfrm rot="5400000" flipH="1" flipV="1">
            <a:off x="16243006" y="4127206"/>
            <a:ext cx="772068" cy="1260520"/>
          </a:xfrm>
          <a:custGeom>
            <a:avLst/>
            <a:gdLst/>
            <a:ahLst/>
            <a:cxnLst/>
            <a:rect l="l" t="t" r="r" b="b"/>
            <a:pathLst>
              <a:path w="772068" h="1260520">
                <a:moveTo>
                  <a:pt x="772068" y="1260520"/>
                </a:moveTo>
                <a:lnTo>
                  <a:pt x="0" y="1260520"/>
                </a:lnTo>
                <a:lnTo>
                  <a:pt x="0" y="0"/>
                </a:lnTo>
                <a:lnTo>
                  <a:pt x="772068" y="0"/>
                </a:lnTo>
                <a:lnTo>
                  <a:pt x="772068" y="126052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0"/>
            <a:ext cx="3492713" cy="1034716"/>
          </a:xfrm>
          <a:custGeom>
            <a:avLst/>
            <a:gdLst/>
            <a:ahLst/>
            <a:cxnLst/>
            <a:rect l="l" t="t" r="r" b="b"/>
            <a:pathLst>
              <a:path w="3492713" h="1034716">
                <a:moveTo>
                  <a:pt x="0" y="0"/>
                </a:moveTo>
                <a:lnTo>
                  <a:pt x="3492713" y="0"/>
                </a:lnTo>
                <a:lnTo>
                  <a:pt x="3492713" y="1034716"/>
                </a:lnTo>
                <a:lnTo>
                  <a:pt x="0" y="10347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676525" y="6721303"/>
            <a:ext cx="531646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rPr>
              <a:t>Presented By : B.Nitya Reachel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85124" y="-140776"/>
            <a:ext cx="4236002" cy="3881237"/>
          </a:xfrm>
          <a:custGeom>
            <a:avLst/>
            <a:gdLst/>
            <a:ahLst/>
            <a:cxnLst/>
            <a:rect l="l" t="t" r="r" b="b"/>
            <a:pathLst>
              <a:path w="4236002" h="3881237">
                <a:moveTo>
                  <a:pt x="4236002" y="3881237"/>
                </a:moveTo>
                <a:lnTo>
                  <a:pt x="0" y="3881237"/>
                </a:lnTo>
                <a:lnTo>
                  <a:pt x="0" y="0"/>
                </a:lnTo>
                <a:lnTo>
                  <a:pt x="4236002" y="0"/>
                </a:lnTo>
                <a:lnTo>
                  <a:pt x="4236002" y="38812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4237122" y="-148817"/>
            <a:ext cx="4236002" cy="3881237"/>
          </a:xfrm>
          <a:custGeom>
            <a:avLst/>
            <a:gdLst/>
            <a:ahLst/>
            <a:cxnLst/>
            <a:rect l="l" t="t" r="r" b="b"/>
            <a:pathLst>
              <a:path w="4236002" h="3881237">
                <a:moveTo>
                  <a:pt x="0" y="3881237"/>
                </a:moveTo>
                <a:lnTo>
                  <a:pt x="4236002" y="3881237"/>
                </a:lnTo>
                <a:lnTo>
                  <a:pt x="4236002" y="0"/>
                </a:lnTo>
                <a:lnTo>
                  <a:pt x="0" y="0"/>
                </a:lnTo>
                <a:lnTo>
                  <a:pt x="0" y="38812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48860" y="9762184"/>
            <a:ext cx="18782843" cy="743680"/>
            <a:chOff x="0" y="0"/>
            <a:chExt cx="4946921" cy="1958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46922" cy="195866"/>
            </a:xfrm>
            <a:custGeom>
              <a:avLst/>
              <a:gdLst/>
              <a:ahLst/>
              <a:cxnLst/>
              <a:rect l="l" t="t" r="r" b="b"/>
              <a:pathLst>
                <a:path w="4946922" h="195866">
                  <a:moveTo>
                    <a:pt x="0" y="0"/>
                  </a:moveTo>
                  <a:lnTo>
                    <a:pt x="4946922" y="0"/>
                  </a:lnTo>
                  <a:lnTo>
                    <a:pt x="4946922" y="195866"/>
                  </a:lnTo>
                  <a:lnTo>
                    <a:pt x="0" y="1958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46921" cy="23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0800000" flipV="1">
            <a:off x="16148082" y="5473027"/>
            <a:ext cx="904177" cy="1476207"/>
          </a:xfrm>
          <a:custGeom>
            <a:avLst/>
            <a:gdLst/>
            <a:ahLst/>
            <a:cxnLst/>
            <a:rect l="l" t="t" r="r" b="b"/>
            <a:pathLst>
              <a:path w="904177" h="1476207">
                <a:moveTo>
                  <a:pt x="0" y="1476207"/>
                </a:moveTo>
                <a:lnTo>
                  <a:pt x="904177" y="1476207"/>
                </a:lnTo>
                <a:lnTo>
                  <a:pt x="904177" y="0"/>
                </a:lnTo>
                <a:lnTo>
                  <a:pt x="0" y="0"/>
                </a:lnTo>
                <a:lnTo>
                  <a:pt x="0" y="147620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V="1">
            <a:off x="1028700" y="5473027"/>
            <a:ext cx="904177" cy="1476207"/>
          </a:xfrm>
          <a:custGeom>
            <a:avLst/>
            <a:gdLst/>
            <a:ahLst/>
            <a:cxnLst/>
            <a:rect l="l" t="t" r="r" b="b"/>
            <a:pathLst>
              <a:path w="904177" h="1476207">
                <a:moveTo>
                  <a:pt x="0" y="1476207"/>
                </a:moveTo>
                <a:lnTo>
                  <a:pt x="904177" y="1476207"/>
                </a:lnTo>
                <a:lnTo>
                  <a:pt x="904177" y="0"/>
                </a:lnTo>
                <a:lnTo>
                  <a:pt x="0" y="0"/>
                </a:lnTo>
                <a:lnTo>
                  <a:pt x="0" y="147620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342847" y="2652969"/>
            <a:ext cx="11599429" cy="5640116"/>
            <a:chOff x="0" y="0"/>
            <a:chExt cx="913619" cy="4442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3619" cy="444239"/>
            </a:xfrm>
            <a:custGeom>
              <a:avLst/>
              <a:gdLst/>
              <a:ahLst/>
              <a:cxnLst/>
              <a:rect l="l" t="t" r="r" b="b"/>
              <a:pathLst>
                <a:path w="913619" h="444239">
                  <a:moveTo>
                    <a:pt x="13036" y="0"/>
                  </a:moveTo>
                  <a:lnTo>
                    <a:pt x="900583" y="0"/>
                  </a:lnTo>
                  <a:cubicBezTo>
                    <a:pt x="904041" y="0"/>
                    <a:pt x="907356" y="1373"/>
                    <a:pt x="909801" y="3818"/>
                  </a:cubicBezTo>
                  <a:cubicBezTo>
                    <a:pt x="912246" y="6263"/>
                    <a:pt x="913619" y="9579"/>
                    <a:pt x="913619" y="13036"/>
                  </a:cubicBezTo>
                  <a:lnTo>
                    <a:pt x="913619" y="431203"/>
                  </a:lnTo>
                  <a:cubicBezTo>
                    <a:pt x="913619" y="434660"/>
                    <a:pt x="912246" y="437976"/>
                    <a:pt x="909801" y="440421"/>
                  </a:cubicBezTo>
                  <a:cubicBezTo>
                    <a:pt x="907356" y="442866"/>
                    <a:pt x="904041" y="444239"/>
                    <a:pt x="900583" y="444239"/>
                  </a:cubicBezTo>
                  <a:lnTo>
                    <a:pt x="13036" y="444239"/>
                  </a:lnTo>
                  <a:cubicBezTo>
                    <a:pt x="9579" y="444239"/>
                    <a:pt x="6263" y="442866"/>
                    <a:pt x="3818" y="440421"/>
                  </a:cubicBezTo>
                  <a:cubicBezTo>
                    <a:pt x="1373" y="437976"/>
                    <a:pt x="0" y="434660"/>
                    <a:pt x="0" y="431203"/>
                  </a:cubicBezTo>
                  <a:lnTo>
                    <a:pt x="0" y="13036"/>
                  </a:lnTo>
                  <a:cubicBezTo>
                    <a:pt x="0" y="9579"/>
                    <a:pt x="1373" y="6263"/>
                    <a:pt x="3818" y="3818"/>
                  </a:cubicBezTo>
                  <a:cubicBezTo>
                    <a:pt x="6263" y="1373"/>
                    <a:pt x="9579" y="0"/>
                    <a:pt x="13036" y="0"/>
                  </a:cubicBezTo>
                  <a:close/>
                </a:path>
              </a:pathLst>
            </a:custGeom>
            <a:solidFill>
              <a:srgbClr val="F8F8F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13619" cy="482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28589" y="582420"/>
            <a:ext cx="12013687" cy="121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8"/>
              </a:lnSpc>
            </a:pPr>
            <a:r>
              <a:rPr lang="en-US" sz="76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699">
                <a:solidFill>
                  <a:srgbClr val="FDDA50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  <a:r>
              <a:rPr lang="en-US" sz="76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3827" y="3291802"/>
            <a:ext cx="10693304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212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Raw to Refined: Successfully turned 10,000 flight records into a single, interactive dashboard.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212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Overview: Clearly identified the Airbus 320 and European Hubs as the backbone of the summer schedule.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212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Loyalty Focus: Created a dedicated system to monitor 80,000 Silver members for better service.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212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Decisions: Replaced manual spreadsheets with a visual tool that shows when and where the airline is busiest.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85124" y="-140776"/>
            <a:ext cx="4236002" cy="3881237"/>
          </a:xfrm>
          <a:custGeom>
            <a:avLst/>
            <a:gdLst/>
            <a:ahLst/>
            <a:cxnLst/>
            <a:rect l="l" t="t" r="r" b="b"/>
            <a:pathLst>
              <a:path w="4236002" h="3881237">
                <a:moveTo>
                  <a:pt x="4236002" y="3881237"/>
                </a:moveTo>
                <a:lnTo>
                  <a:pt x="0" y="3881237"/>
                </a:lnTo>
                <a:lnTo>
                  <a:pt x="0" y="0"/>
                </a:lnTo>
                <a:lnTo>
                  <a:pt x="4236002" y="0"/>
                </a:lnTo>
                <a:lnTo>
                  <a:pt x="4236002" y="38812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4237122" y="-148817"/>
            <a:ext cx="4236002" cy="3881237"/>
          </a:xfrm>
          <a:custGeom>
            <a:avLst/>
            <a:gdLst/>
            <a:ahLst/>
            <a:cxnLst/>
            <a:rect l="l" t="t" r="r" b="b"/>
            <a:pathLst>
              <a:path w="4236002" h="3881237">
                <a:moveTo>
                  <a:pt x="0" y="3881237"/>
                </a:moveTo>
                <a:lnTo>
                  <a:pt x="4236002" y="3881237"/>
                </a:lnTo>
                <a:lnTo>
                  <a:pt x="4236002" y="0"/>
                </a:lnTo>
                <a:lnTo>
                  <a:pt x="0" y="0"/>
                </a:lnTo>
                <a:lnTo>
                  <a:pt x="0" y="38812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48860" y="9762184"/>
            <a:ext cx="18782843" cy="743680"/>
            <a:chOff x="0" y="0"/>
            <a:chExt cx="4946921" cy="1958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46922" cy="195866"/>
            </a:xfrm>
            <a:custGeom>
              <a:avLst/>
              <a:gdLst/>
              <a:ahLst/>
              <a:cxnLst/>
              <a:rect l="l" t="t" r="r" b="b"/>
              <a:pathLst>
                <a:path w="4946922" h="195866">
                  <a:moveTo>
                    <a:pt x="0" y="0"/>
                  </a:moveTo>
                  <a:lnTo>
                    <a:pt x="4946922" y="0"/>
                  </a:lnTo>
                  <a:lnTo>
                    <a:pt x="4946922" y="195866"/>
                  </a:lnTo>
                  <a:lnTo>
                    <a:pt x="0" y="1958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46921" cy="23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0800000" flipV="1">
            <a:off x="16148082" y="5473027"/>
            <a:ext cx="904177" cy="1476207"/>
          </a:xfrm>
          <a:custGeom>
            <a:avLst/>
            <a:gdLst/>
            <a:ahLst/>
            <a:cxnLst/>
            <a:rect l="l" t="t" r="r" b="b"/>
            <a:pathLst>
              <a:path w="904177" h="1476207">
                <a:moveTo>
                  <a:pt x="0" y="1476207"/>
                </a:moveTo>
                <a:lnTo>
                  <a:pt x="904177" y="1476207"/>
                </a:lnTo>
                <a:lnTo>
                  <a:pt x="904177" y="0"/>
                </a:lnTo>
                <a:lnTo>
                  <a:pt x="0" y="0"/>
                </a:lnTo>
                <a:lnTo>
                  <a:pt x="0" y="147620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V="1">
            <a:off x="1028700" y="5473027"/>
            <a:ext cx="904177" cy="1476207"/>
          </a:xfrm>
          <a:custGeom>
            <a:avLst/>
            <a:gdLst/>
            <a:ahLst/>
            <a:cxnLst/>
            <a:rect l="l" t="t" r="r" b="b"/>
            <a:pathLst>
              <a:path w="904177" h="1476207">
                <a:moveTo>
                  <a:pt x="0" y="1476207"/>
                </a:moveTo>
                <a:lnTo>
                  <a:pt x="904177" y="1476207"/>
                </a:lnTo>
                <a:lnTo>
                  <a:pt x="904177" y="0"/>
                </a:lnTo>
                <a:lnTo>
                  <a:pt x="0" y="0"/>
                </a:lnTo>
                <a:lnTo>
                  <a:pt x="0" y="147620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342847" y="2652969"/>
            <a:ext cx="11599429" cy="5640116"/>
            <a:chOff x="0" y="0"/>
            <a:chExt cx="913619" cy="4442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3619" cy="444239"/>
            </a:xfrm>
            <a:custGeom>
              <a:avLst/>
              <a:gdLst/>
              <a:ahLst/>
              <a:cxnLst/>
              <a:rect l="l" t="t" r="r" b="b"/>
              <a:pathLst>
                <a:path w="913619" h="444239">
                  <a:moveTo>
                    <a:pt x="13036" y="0"/>
                  </a:moveTo>
                  <a:lnTo>
                    <a:pt x="900583" y="0"/>
                  </a:lnTo>
                  <a:cubicBezTo>
                    <a:pt x="904041" y="0"/>
                    <a:pt x="907356" y="1373"/>
                    <a:pt x="909801" y="3818"/>
                  </a:cubicBezTo>
                  <a:cubicBezTo>
                    <a:pt x="912246" y="6263"/>
                    <a:pt x="913619" y="9579"/>
                    <a:pt x="913619" y="13036"/>
                  </a:cubicBezTo>
                  <a:lnTo>
                    <a:pt x="913619" y="431203"/>
                  </a:lnTo>
                  <a:cubicBezTo>
                    <a:pt x="913619" y="434660"/>
                    <a:pt x="912246" y="437976"/>
                    <a:pt x="909801" y="440421"/>
                  </a:cubicBezTo>
                  <a:cubicBezTo>
                    <a:pt x="907356" y="442866"/>
                    <a:pt x="904041" y="444239"/>
                    <a:pt x="900583" y="444239"/>
                  </a:cubicBezTo>
                  <a:lnTo>
                    <a:pt x="13036" y="444239"/>
                  </a:lnTo>
                  <a:cubicBezTo>
                    <a:pt x="9579" y="444239"/>
                    <a:pt x="6263" y="442866"/>
                    <a:pt x="3818" y="440421"/>
                  </a:cubicBezTo>
                  <a:cubicBezTo>
                    <a:pt x="1373" y="437976"/>
                    <a:pt x="0" y="434660"/>
                    <a:pt x="0" y="431203"/>
                  </a:cubicBezTo>
                  <a:lnTo>
                    <a:pt x="0" y="13036"/>
                  </a:lnTo>
                  <a:cubicBezTo>
                    <a:pt x="0" y="9579"/>
                    <a:pt x="1373" y="6263"/>
                    <a:pt x="3818" y="3818"/>
                  </a:cubicBezTo>
                  <a:cubicBezTo>
                    <a:pt x="6263" y="1373"/>
                    <a:pt x="9579" y="0"/>
                    <a:pt x="13036" y="0"/>
                  </a:cubicBezTo>
                  <a:close/>
                </a:path>
              </a:pathLst>
            </a:custGeom>
            <a:solidFill>
              <a:srgbClr val="F8F8F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13619" cy="482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28589" y="582420"/>
            <a:ext cx="12013687" cy="121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8"/>
              </a:lnSpc>
            </a:pPr>
            <a:r>
              <a:rPr lang="en-US" sz="7699">
                <a:solidFill>
                  <a:srgbClr val="FDDA50"/>
                </a:solidFill>
                <a:latin typeface="Anton"/>
                <a:ea typeface="Anton"/>
                <a:cs typeface="Anton"/>
                <a:sym typeface="Anton"/>
              </a:rPr>
              <a:t>FUTURE SCOPE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3827" y="3333088"/>
            <a:ext cx="10693304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212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Connection: Moving from a static dataset to a Live Data Feed for up-to-the-minute tracking.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212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Profitability Mapping: Adding Ticket Revenue to see which "Intercontinental" flights are making the most money.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212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Analysis: Using this year's data to forecast passenger demand for the 2026 season.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2124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Feedback: Linking passenger survey scores to specific routes to improve the flight experience.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212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2743" y="3151605"/>
            <a:ext cx="12402514" cy="318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7"/>
              </a:lnSpc>
            </a:pPr>
            <a:r>
              <a:rPr lang="en-US" sz="20044">
                <a:solidFill>
                  <a:srgbClr val="FDDA50"/>
                </a:solidFill>
                <a:latin typeface="Anton"/>
                <a:ea typeface="Anton"/>
                <a:cs typeface="Anton"/>
                <a:sym typeface="Anton"/>
              </a:rPr>
              <a:t>THANK </a:t>
            </a:r>
            <a:r>
              <a:rPr lang="en-US" sz="2004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YOU</a:t>
            </a:r>
          </a:p>
        </p:txBody>
      </p:sp>
      <p:sp>
        <p:nvSpPr>
          <p:cNvPr id="3" name="Freeform 3"/>
          <p:cNvSpPr/>
          <p:nvPr/>
        </p:nvSpPr>
        <p:spPr>
          <a:xfrm>
            <a:off x="-145748" y="8351301"/>
            <a:ext cx="18766536" cy="2319460"/>
          </a:xfrm>
          <a:custGeom>
            <a:avLst/>
            <a:gdLst/>
            <a:ahLst/>
            <a:cxnLst/>
            <a:rect l="l" t="t" r="r" b="b"/>
            <a:pathLst>
              <a:path w="18766536" h="2319460">
                <a:moveTo>
                  <a:pt x="0" y="0"/>
                </a:moveTo>
                <a:lnTo>
                  <a:pt x="18766536" y="0"/>
                </a:lnTo>
                <a:lnTo>
                  <a:pt x="18766536" y="2319460"/>
                </a:lnTo>
                <a:lnTo>
                  <a:pt x="0" y="231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9959" r="-389"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699353" y="-127394"/>
            <a:ext cx="3724255" cy="3412349"/>
          </a:xfrm>
          <a:custGeom>
            <a:avLst/>
            <a:gdLst/>
            <a:ahLst/>
            <a:cxnLst/>
            <a:rect l="l" t="t" r="r" b="b"/>
            <a:pathLst>
              <a:path w="3724255" h="3412349">
                <a:moveTo>
                  <a:pt x="0" y="3412349"/>
                </a:moveTo>
                <a:lnTo>
                  <a:pt x="3724255" y="3412349"/>
                </a:lnTo>
                <a:lnTo>
                  <a:pt x="3724255" y="0"/>
                </a:lnTo>
                <a:lnTo>
                  <a:pt x="0" y="0"/>
                </a:lnTo>
                <a:lnTo>
                  <a:pt x="0" y="34123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56120" y="6505777"/>
            <a:ext cx="2440581" cy="820645"/>
          </a:xfrm>
          <a:custGeom>
            <a:avLst/>
            <a:gdLst/>
            <a:ahLst/>
            <a:cxnLst/>
            <a:rect l="l" t="t" r="r" b="b"/>
            <a:pathLst>
              <a:path w="2440581" h="820645">
                <a:moveTo>
                  <a:pt x="0" y="0"/>
                </a:moveTo>
                <a:lnTo>
                  <a:pt x="2440581" y="0"/>
                </a:lnTo>
                <a:lnTo>
                  <a:pt x="2440581" y="820645"/>
                </a:lnTo>
                <a:lnTo>
                  <a:pt x="0" y="820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H="1">
            <a:off x="1942340" y="1642925"/>
            <a:ext cx="990178" cy="1616617"/>
          </a:xfrm>
          <a:custGeom>
            <a:avLst/>
            <a:gdLst/>
            <a:ahLst/>
            <a:cxnLst/>
            <a:rect l="l" t="t" r="r" b="b"/>
            <a:pathLst>
              <a:path w="990178" h="1616617">
                <a:moveTo>
                  <a:pt x="990178" y="0"/>
                </a:moveTo>
                <a:lnTo>
                  <a:pt x="0" y="0"/>
                </a:lnTo>
                <a:lnTo>
                  <a:pt x="0" y="1616617"/>
                </a:lnTo>
                <a:lnTo>
                  <a:pt x="990178" y="1616617"/>
                </a:lnTo>
                <a:lnTo>
                  <a:pt x="99017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42363" y="2170520"/>
            <a:ext cx="10918142" cy="6713991"/>
            <a:chOff x="0" y="0"/>
            <a:chExt cx="991318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318" cy="609600"/>
            </a:xfrm>
            <a:custGeom>
              <a:avLst/>
              <a:gdLst/>
              <a:ahLst/>
              <a:cxnLst/>
              <a:rect l="l" t="t" r="r" b="b"/>
              <a:pathLst>
                <a:path w="991318" h="609600">
                  <a:moveTo>
                    <a:pt x="203200" y="0"/>
                  </a:moveTo>
                  <a:lnTo>
                    <a:pt x="991318" y="0"/>
                  </a:lnTo>
                  <a:lnTo>
                    <a:pt x="78811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8845" r="-884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373193" y="1601671"/>
            <a:ext cx="7770807" cy="100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1"/>
              </a:lnSpc>
            </a:pPr>
            <a:r>
              <a:rPr lang="en-US" sz="6371">
                <a:solidFill>
                  <a:srgbClr val="FDDA50"/>
                </a:solidFill>
                <a:latin typeface="Anton"/>
                <a:ea typeface="Anton"/>
                <a:cs typeface="Anton"/>
                <a:sym typeface="Anton"/>
              </a:rPr>
              <a:t>PROJECT OVERVIEW</a:t>
            </a:r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2379061" y="1242598"/>
            <a:ext cx="1080264" cy="1763697"/>
          </a:xfrm>
          <a:custGeom>
            <a:avLst/>
            <a:gdLst/>
            <a:ahLst/>
            <a:cxnLst/>
            <a:rect l="l" t="t" r="r" b="b"/>
            <a:pathLst>
              <a:path w="1080264" h="1763697">
                <a:moveTo>
                  <a:pt x="1080265" y="1763696"/>
                </a:moveTo>
                <a:lnTo>
                  <a:pt x="0" y="1763696"/>
                </a:lnTo>
                <a:lnTo>
                  <a:pt x="0" y="0"/>
                </a:lnTo>
                <a:lnTo>
                  <a:pt x="1080265" y="0"/>
                </a:lnTo>
                <a:lnTo>
                  <a:pt x="1080265" y="17636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-864089" y="-705568"/>
            <a:ext cx="3785578" cy="3468535"/>
          </a:xfrm>
          <a:custGeom>
            <a:avLst/>
            <a:gdLst/>
            <a:ahLst/>
            <a:cxnLst/>
            <a:rect l="l" t="t" r="r" b="b"/>
            <a:pathLst>
              <a:path w="3785578" h="3468535">
                <a:moveTo>
                  <a:pt x="3785578" y="3468536"/>
                </a:moveTo>
                <a:lnTo>
                  <a:pt x="0" y="3468536"/>
                </a:lnTo>
                <a:lnTo>
                  <a:pt x="0" y="0"/>
                </a:lnTo>
                <a:lnTo>
                  <a:pt x="3785578" y="0"/>
                </a:lnTo>
                <a:lnTo>
                  <a:pt x="3785578" y="34685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4938" y="2677243"/>
            <a:ext cx="9147425" cy="5876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891" lvl="1" indent="-323946" algn="just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DDA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Dataset: Analysis of over 10,000 flight records from the 2025 Summer Schedule.</a:t>
            </a:r>
          </a:p>
          <a:p>
            <a:pPr marL="647891" lvl="1" indent="-323946" algn="just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DDA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Staffing Optimization: Identifying peak travel periods to ensure correct staffing levels during the busy summer months.</a:t>
            </a:r>
          </a:p>
          <a:p>
            <a:pPr marL="647891" lvl="1" indent="-323946" algn="just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DDA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Fleet Management: Tracking aircraft utilization to see which models are driving the most volume across the network.</a:t>
            </a:r>
          </a:p>
          <a:p>
            <a:pPr marL="647891" lvl="1" indent="-323946" algn="just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FDDA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Loyalty Monitoring: Measuring the volume of Gold and Silver members to maintain premium service during high-demand periods.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7735907" y="336881"/>
            <a:ext cx="696472" cy="1137097"/>
          </a:xfrm>
          <a:custGeom>
            <a:avLst/>
            <a:gdLst/>
            <a:ahLst/>
            <a:cxnLst/>
            <a:rect l="l" t="t" r="r" b="b"/>
            <a:pathLst>
              <a:path w="696472" h="1137097">
                <a:moveTo>
                  <a:pt x="696472" y="1137097"/>
                </a:moveTo>
                <a:lnTo>
                  <a:pt x="0" y="1137097"/>
                </a:lnTo>
                <a:lnTo>
                  <a:pt x="0" y="0"/>
                </a:lnTo>
                <a:lnTo>
                  <a:pt x="696472" y="0"/>
                </a:lnTo>
                <a:lnTo>
                  <a:pt x="696472" y="11370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6836" y="519093"/>
            <a:ext cx="8377164" cy="100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1"/>
              </a:lnSpc>
            </a:pPr>
            <a:r>
              <a:rPr lang="en-US" sz="6347">
                <a:solidFill>
                  <a:srgbClr val="FDDA50"/>
                </a:solidFill>
                <a:latin typeface="Anton"/>
                <a:ea typeface="Anton"/>
                <a:cs typeface="Anton"/>
                <a:sym typeface="Anton"/>
              </a:rPr>
              <a:t>DATA PREPARATION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1652496" y="1253665"/>
            <a:ext cx="21592993" cy="5776126"/>
          </a:xfrm>
          <a:custGeom>
            <a:avLst/>
            <a:gdLst/>
            <a:ahLst/>
            <a:cxnLst/>
            <a:rect l="l" t="t" r="r" b="b"/>
            <a:pathLst>
              <a:path w="21592993" h="5776126">
                <a:moveTo>
                  <a:pt x="0" y="0"/>
                </a:moveTo>
                <a:lnTo>
                  <a:pt x="21592992" y="0"/>
                </a:lnTo>
                <a:lnTo>
                  <a:pt x="21592992" y="5776126"/>
                </a:lnTo>
                <a:lnTo>
                  <a:pt x="0" y="5776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1839" y="6690865"/>
            <a:ext cx="16381704" cy="271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DDA5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Dataset Scale: Processed 10,000 rows of flight data, expanding from 23 to 28 columns.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DDA5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Refinement: Renamed technical headers (e.g., AIRCRAFT_NAME) to labels like Aircraft Model.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DDA5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Capacity Metrics: Created a 'Total Seats' calculation to measure the combined volume of all cabin classes.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8860" y="9762184"/>
            <a:ext cx="18782843" cy="743680"/>
            <a:chOff x="0" y="0"/>
            <a:chExt cx="4946921" cy="1958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46922" cy="195866"/>
            </a:xfrm>
            <a:custGeom>
              <a:avLst/>
              <a:gdLst/>
              <a:ahLst/>
              <a:cxnLst/>
              <a:rect l="l" t="t" r="r" b="b"/>
              <a:pathLst>
                <a:path w="4946922" h="195866">
                  <a:moveTo>
                    <a:pt x="0" y="0"/>
                  </a:moveTo>
                  <a:lnTo>
                    <a:pt x="4946922" y="0"/>
                  </a:lnTo>
                  <a:lnTo>
                    <a:pt x="4946922" y="195866"/>
                  </a:lnTo>
                  <a:lnTo>
                    <a:pt x="0" y="1958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46921" cy="23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504111" y="2672921"/>
            <a:ext cx="9276900" cy="2752950"/>
            <a:chOff x="0" y="0"/>
            <a:chExt cx="12369200" cy="36706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369200" cy="3670600"/>
              <a:chOff x="0" y="0"/>
              <a:chExt cx="2308784" cy="6851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308783" cy="685139"/>
              </a:xfrm>
              <a:custGeom>
                <a:avLst/>
                <a:gdLst/>
                <a:ahLst/>
                <a:cxnLst/>
                <a:rect l="l" t="t" r="r" b="b"/>
                <a:pathLst>
                  <a:path w="2308783" h="685139">
                    <a:moveTo>
                      <a:pt x="16300" y="0"/>
                    </a:moveTo>
                    <a:lnTo>
                      <a:pt x="2292484" y="0"/>
                    </a:lnTo>
                    <a:cubicBezTo>
                      <a:pt x="2301486" y="0"/>
                      <a:pt x="2308783" y="7298"/>
                      <a:pt x="2308783" y="16300"/>
                    </a:cubicBezTo>
                    <a:lnTo>
                      <a:pt x="2308783" y="668839"/>
                    </a:lnTo>
                    <a:cubicBezTo>
                      <a:pt x="2308783" y="673162"/>
                      <a:pt x="2307066" y="677308"/>
                      <a:pt x="2304010" y="680365"/>
                    </a:cubicBezTo>
                    <a:cubicBezTo>
                      <a:pt x="2300953" y="683422"/>
                      <a:pt x="2296807" y="685139"/>
                      <a:pt x="2292484" y="685139"/>
                    </a:cubicBezTo>
                    <a:lnTo>
                      <a:pt x="16300" y="685139"/>
                    </a:lnTo>
                    <a:cubicBezTo>
                      <a:pt x="7298" y="685139"/>
                      <a:pt x="0" y="677841"/>
                      <a:pt x="0" y="668839"/>
                    </a:cubicBezTo>
                    <a:lnTo>
                      <a:pt x="0" y="16300"/>
                    </a:lnTo>
                    <a:cubicBezTo>
                      <a:pt x="0" y="7298"/>
                      <a:pt x="7298" y="0"/>
                      <a:pt x="16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308784" cy="723239"/>
              </a:xfrm>
              <a:prstGeom prst="rect">
                <a:avLst/>
              </a:prstGeom>
            </p:spPr>
            <p:txBody>
              <a:bodyPr lIns="47511" tIns="47511" rIns="47511" bIns="4751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245449" y="127284"/>
              <a:ext cx="11878302" cy="3416032"/>
              <a:chOff x="0" y="0"/>
              <a:chExt cx="65431464" cy="1881716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5431467" cy="18817168"/>
              </a:xfrm>
              <a:custGeom>
                <a:avLst/>
                <a:gdLst/>
                <a:ahLst/>
                <a:cxnLst/>
                <a:rect l="l" t="t" r="r" b="b"/>
                <a:pathLst>
                  <a:path w="65431467" h="18817168">
                    <a:moveTo>
                      <a:pt x="65431467" y="451251"/>
                    </a:moveTo>
                    <a:lnTo>
                      <a:pt x="65431467" y="18365916"/>
                    </a:lnTo>
                    <a:cubicBezTo>
                      <a:pt x="65431467" y="18615233"/>
                      <a:pt x="64941004" y="18817168"/>
                      <a:pt x="64335459" y="18817168"/>
                    </a:cubicBezTo>
                    <a:lnTo>
                      <a:pt x="1096004" y="18817168"/>
                    </a:lnTo>
                    <a:cubicBezTo>
                      <a:pt x="490462" y="18817168"/>
                      <a:pt x="0" y="18615233"/>
                      <a:pt x="0" y="18365916"/>
                    </a:cubicBezTo>
                    <a:lnTo>
                      <a:pt x="0" y="451251"/>
                    </a:lnTo>
                    <a:cubicBezTo>
                      <a:pt x="0" y="201935"/>
                      <a:pt x="490462" y="0"/>
                      <a:pt x="1096004" y="0"/>
                    </a:cubicBezTo>
                    <a:lnTo>
                      <a:pt x="64335459" y="0"/>
                    </a:lnTo>
                    <a:cubicBezTo>
                      <a:pt x="64941004" y="0"/>
                      <a:pt x="65431467" y="201935"/>
                      <a:pt x="65431467" y="45125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2986" b="-2986"/>
                </a:stretch>
              </a:blip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811325" y="990600"/>
            <a:ext cx="14665350" cy="973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4"/>
              </a:lnSpc>
            </a:pPr>
            <a:r>
              <a:rPr lang="en-US" sz="6200">
                <a:solidFill>
                  <a:srgbClr val="FDDA50"/>
                </a:solidFill>
                <a:latin typeface="Anton"/>
                <a:ea typeface="Anton"/>
                <a:cs typeface="Anton"/>
                <a:sym typeface="Anton"/>
              </a:rPr>
              <a:t>OPERATIONAL KEY PERFORMANCE INDICATOR ( KPI 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6098" y="6048884"/>
            <a:ext cx="15343202" cy="272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354" lvl="1" indent="-332177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 of Operations: Tracking over 10,000 flights across the 2025 summer season.</a:t>
            </a:r>
          </a:p>
          <a:p>
            <a:pPr marL="664354" lvl="1" indent="-332177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Capacity: Managing a total volume of 2 Million+ seats.</a:t>
            </a:r>
          </a:p>
          <a:p>
            <a:pPr marL="664354" lvl="1" indent="-332177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VIP Tracking: Identifying 15,000+ Gold Members to ensure premium service standards.</a:t>
            </a:r>
          </a:p>
          <a:p>
            <a:pPr marL="664354" lvl="1" indent="-332177" algn="just">
              <a:lnSpc>
                <a:spcPts val="4307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Mix: Visualizing the split between Economy, Business, and First Class seats.</a:t>
            </a:r>
          </a:p>
          <a:p>
            <a:pPr algn="just">
              <a:lnSpc>
                <a:spcPts val="4307"/>
              </a:lnSpc>
            </a:pPr>
            <a:endParaRPr lang="en-US" sz="3077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49800" y="6990798"/>
            <a:ext cx="4949527" cy="4535004"/>
          </a:xfrm>
          <a:custGeom>
            <a:avLst/>
            <a:gdLst/>
            <a:ahLst/>
            <a:cxnLst/>
            <a:rect l="l" t="t" r="r" b="b"/>
            <a:pathLst>
              <a:path w="4949527" h="4535004">
                <a:moveTo>
                  <a:pt x="0" y="0"/>
                </a:moveTo>
                <a:lnTo>
                  <a:pt x="4949527" y="0"/>
                </a:lnTo>
                <a:lnTo>
                  <a:pt x="4949527" y="4535004"/>
                </a:lnTo>
                <a:lnTo>
                  <a:pt x="0" y="4535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39793" y="1726125"/>
            <a:ext cx="8808414" cy="4100252"/>
            <a:chOff x="0" y="0"/>
            <a:chExt cx="11744551" cy="546700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43279"/>
              <a:ext cx="11744551" cy="5423723"/>
              <a:chOff x="0" y="0"/>
              <a:chExt cx="1283610" cy="5927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83610" cy="592781"/>
              </a:xfrm>
              <a:custGeom>
                <a:avLst/>
                <a:gdLst/>
                <a:ahLst/>
                <a:cxnLst/>
                <a:rect l="l" t="t" r="r" b="b"/>
                <a:pathLst>
                  <a:path w="1283610" h="592781">
                    <a:moveTo>
                      <a:pt x="17166" y="0"/>
                    </a:moveTo>
                    <a:lnTo>
                      <a:pt x="1266443" y="0"/>
                    </a:lnTo>
                    <a:cubicBezTo>
                      <a:pt x="1275924" y="0"/>
                      <a:pt x="1283610" y="7686"/>
                      <a:pt x="1283610" y="17166"/>
                    </a:cubicBezTo>
                    <a:lnTo>
                      <a:pt x="1283610" y="575614"/>
                    </a:lnTo>
                    <a:cubicBezTo>
                      <a:pt x="1283610" y="585095"/>
                      <a:pt x="1275924" y="592781"/>
                      <a:pt x="1266443" y="592781"/>
                    </a:cubicBezTo>
                    <a:lnTo>
                      <a:pt x="17166" y="592781"/>
                    </a:lnTo>
                    <a:cubicBezTo>
                      <a:pt x="7686" y="592781"/>
                      <a:pt x="0" y="585095"/>
                      <a:pt x="0" y="575614"/>
                    </a:cubicBezTo>
                    <a:lnTo>
                      <a:pt x="0" y="17166"/>
                    </a:lnTo>
                    <a:cubicBezTo>
                      <a:pt x="0" y="7686"/>
                      <a:pt x="7686" y="0"/>
                      <a:pt x="17166" y="0"/>
                    </a:cubicBezTo>
                    <a:close/>
                  </a:path>
                </a:pathLst>
              </a:custGeom>
              <a:solidFill>
                <a:srgbClr val="F8F8FA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83610" cy="6308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400428" y="0"/>
              <a:ext cx="11047094" cy="5092020"/>
            </a:xfrm>
            <a:custGeom>
              <a:avLst/>
              <a:gdLst/>
              <a:ahLst/>
              <a:cxnLst/>
              <a:rect l="l" t="t" r="r" b="b"/>
              <a:pathLst>
                <a:path w="11047094" h="5092020">
                  <a:moveTo>
                    <a:pt x="0" y="0"/>
                  </a:moveTo>
                  <a:lnTo>
                    <a:pt x="11047094" y="0"/>
                  </a:lnTo>
                  <a:lnTo>
                    <a:pt x="11047094" y="5092020"/>
                  </a:lnTo>
                  <a:lnTo>
                    <a:pt x="0" y="50920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471320" y="504254"/>
            <a:ext cx="13628120" cy="100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1"/>
              </a:lnSpc>
            </a:pPr>
            <a:r>
              <a:rPr lang="en-US" sz="6300">
                <a:solidFill>
                  <a:srgbClr val="FDDA50"/>
                </a:solidFill>
                <a:latin typeface="Anton"/>
                <a:ea typeface="Anton"/>
                <a:cs typeface="Anton"/>
                <a:sym typeface="Anton"/>
              </a:rPr>
              <a:t>FLIGHT TRENDS &amp; PEAK DEMAND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9358" y="5909056"/>
            <a:ext cx="15595205" cy="419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Daily Pulse: This chart shows the "heartbeat" of the airline—how many flights are in the air each day.</a:t>
            </a:r>
          </a:p>
          <a:p>
            <a:pPr marL="647698" lvl="1" indent="-323849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Identifying Peaks: It clearly shows the busiest days when flight frequency is at its highest.</a:t>
            </a:r>
          </a:p>
          <a:p>
            <a:pPr marL="647698" lvl="1" indent="-323849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Staff Planning: Managers can use these "spikes" to decide when to schedule more staff at the airport.</a:t>
            </a:r>
          </a:p>
          <a:p>
            <a:pPr marL="647698" lvl="1" indent="-323849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 Overview: It tracks the entire 2025 season, showing how demand grows from Spring into Summer.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Freeform 10"/>
          <p:cNvSpPr/>
          <p:nvPr/>
        </p:nvSpPr>
        <p:spPr>
          <a:xfrm rot="10679608">
            <a:off x="-1446064" y="-541377"/>
            <a:ext cx="4949527" cy="4535004"/>
          </a:xfrm>
          <a:custGeom>
            <a:avLst/>
            <a:gdLst/>
            <a:ahLst/>
            <a:cxnLst/>
            <a:rect l="l" t="t" r="r" b="b"/>
            <a:pathLst>
              <a:path w="4949527" h="4535004">
                <a:moveTo>
                  <a:pt x="0" y="0"/>
                </a:moveTo>
                <a:lnTo>
                  <a:pt x="4949528" y="0"/>
                </a:lnTo>
                <a:lnTo>
                  <a:pt x="4949528" y="4535004"/>
                </a:lnTo>
                <a:lnTo>
                  <a:pt x="0" y="4535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84507" y="8586496"/>
            <a:ext cx="1997931" cy="671804"/>
          </a:xfrm>
          <a:custGeom>
            <a:avLst/>
            <a:gdLst/>
            <a:ahLst/>
            <a:cxnLst/>
            <a:rect l="l" t="t" r="r" b="b"/>
            <a:pathLst>
              <a:path w="1997931" h="671804">
                <a:moveTo>
                  <a:pt x="0" y="0"/>
                </a:moveTo>
                <a:lnTo>
                  <a:pt x="1997931" y="0"/>
                </a:lnTo>
                <a:lnTo>
                  <a:pt x="1997931" y="671804"/>
                </a:lnTo>
                <a:lnTo>
                  <a:pt x="0" y="671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8860" y="9762184"/>
            <a:ext cx="18782843" cy="743680"/>
            <a:chOff x="0" y="0"/>
            <a:chExt cx="4946921" cy="1958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46922" cy="195866"/>
            </a:xfrm>
            <a:custGeom>
              <a:avLst/>
              <a:gdLst/>
              <a:ahLst/>
              <a:cxnLst/>
              <a:rect l="l" t="t" r="r" b="b"/>
              <a:pathLst>
                <a:path w="4946922" h="195866">
                  <a:moveTo>
                    <a:pt x="0" y="0"/>
                  </a:moveTo>
                  <a:lnTo>
                    <a:pt x="4946922" y="0"/>
                  </a:lnTo>
                  <a:lnTo>
                    <a:pt x="4946922" y="195866"/>
                  </a:lnTo>
                  <a:lnTo>
                    <a:pt x="0" y="1958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46921" cy="23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94428" y="504131"/>
            <a:ext cx="12696266" cy="100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1"/>
              </a:lnSpc>
            </a:pPr>
            <a:r>
              <a:rPr lang="en-US" sz="6300">
                <a:solidFill>
                  <a:srgbClr val="FDDA50"/>
                </a:solidFill>
                <a:latin typeface="Anton"/>
                <a:ea typeface="Anton"/>
                <a:cs typeface="Anton"/>
                <a:sym typeface="Anton"/>
              </a:rPr>
              <a:t>FLEET UTILIZATION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-185124" y="-140776"/>
            <a:ext cx="3974806" cy="3641916"/>
          </a:xfrm>
          <a:custGeom>
            <a:avLst/>
            <a:gdLst/>
            <a:ahLst/>
            <a:cxnLst/>
            <a:rect l="l" t="t" r="r" b="b"/>
            <a:pathLst>
              <a:path w="3974806" h="3641916">
                <a:moveTo>
                  <a:pt x="3974806" y="3641916"/>
                </a:moveTo>
                <a:lnTo>
                  <a:pt x="0" y="3641916"/>
                </a:lnTo>
                <a:lnTo>
                  <a:pt x="0" y="0"/>
                </a:lnTo>
                <a:lnTo>
                  <a:pt x="3974806" y="0"/>
                </a:lnTo>
                <a:lnTo>
                  <a:pt x="3974806" y="36419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2676854"/>
            <a:ext cx="7532811" cy="5294855"/>
          </a:xfrm>
          <a:custGeom>
            <a:avLst/>
            <a:gdLst/>
            <a:ahLst/>
            <a:cxnLst/>
            <a:rect l="l" t="t" r="r" b="b"/>
            <a:pathLst>
              <a:path w="7532811" h="5294855">
                <a:moveTo>
                  <a:pt x="0" y="0"/>
                </a:moveTo>
                <a:lnTo>
                  <a:pt x="7532811" y="0"/>
                </a:lnTo>
                <a:lnTo>
                  <a:pt x="7532811" y="5294856"/>
                </a:lnTo>
                <a:lnTo>
                  <a:pt x="0" y="5294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1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26983" y="2747962"/>
            <a:ext cx="8394501" cy="47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Main Plane: The Airbus 320 is our most used aircraft.</a:t>
            </a:r>
          </a:p>
          <a:p>
            <a:pPr marL="647698" lvl="1" indent="-323849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Fleet Split: Shows the percentage of flights handled by each plane type.</a:t>
            </a:r>
          </a:p>
          <a:p>
            <a:pPr marL="647698" lvl="1" indent="-323849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Usage Tracking: Helps managers see which planes are working the hardest.</a:t>
            </a:r>
          </a:p>
          <a:p>
            <a:pPr marL="647698" lvl="1" indent="-323849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 View: The donut chart makes it easy to see the biggest "slice" of our operations.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365" y="3069605"/>
            <a:ext cx="7824121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Hubs: Shows the top 10 cities we fly to most often.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Busy Routes: Frankfurt and Munich are our busiest destinations.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Airport Planning: Helps us know where we need the most gate space.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View: Ranks cities from highest to lowest flight volume.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Freeform 3"/>
          <p:cNvSpPr/>
          <p:nvPr/>
        </p:nvSpPr>
        <p:spPr>
          <a:xfrm rot="5400000" flipV="1">
            <a:off x="16413913" y="711444"/>
            <a:ext cx="642232" cy="1048543"/>
          </a:xfrm>
          <a:custGeom>
            <a:avLst/>
            <a:gdLst/>
            <a:ahLst/>
            <a:cxnLst/>
            <a:rect l="l" t="t" r="r" b="b"/>
            <a:pathLst>
              <a:path w="642232" h="1048543">
                <a:moveTo>
                  <a:pt x="0" y="1048542"/>
                </a:moveTo>
                <a:lnTo>
                  <a:pt x="642232" y="1048542"/>
                </a:lnTo>
                <a:lnTo>
                  <a:pt x="642232" y="0"/>
                </a:lnTo>
                <a:lnTo>
                  <a:pt x="0" y="0"/>
                </a:lnTo>
                <a:lnTo>
                  <a:pt x="0" y="10485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10392" y="6954942"/>
            <a:ext cx="3974806" cy="3641916"/>
          </a:xfrm>
          <a:custGeom>
            <a:avLst/>
            <a:gdLst/>
            <a:ahLst/>
            <a:cxnLst/>
            <a:rect l="l" t="t" r="r" b="b"/>
            <a:pathLst>
              <a:path w="3974806" h="3641916">
                <a:moveTo>
                  <a:pt x="3974806" y="0"/>
                </a:moveTo>
                <a:lnTo>
                  <a:pt x="0" y="0"/>
                </a:lnTo>
                <a:lnTo>
                  <a:pt x="0" y="3641916"/>
                </a:lnTo>
                <a:lnTo>
                  <a:pt x="3974806" y="3641916"/>
                </a:lnTo>
                <a:lnTo>
                  <a:pt x="39748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75730" y="2781300"/>
            <a:ext cx="8483570" cy="5472461"/>
          </a:xfrm>
          <a:custGeom>
            <a:avLst/>
            <a:gdLst/>
            <a:ahLst/>
            <a:cxnLst/>
            <a:rect l="l" t="t" r="r" b="b"/>
            <a:pathLst>
              <a:path w="8483570" h="5472461">
                <a:moveTo>
                  <a:pt x="0" y="0"/>
                </a:moveTo>
                <a:lnTo>
                  <a:pt x="8483570" y="0"/>
                </a:lnTo>
                <a:lnTo>
                  <a:pt x="8483570" y="5472461"/>
                </a:lnTo>
                <a:lnTo>
                  <a:pt x="0" y="5472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96" r="-1589" b="-239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3230691" y="866974"/>
            <a:ext cx="9674041" cy="100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1"/>
              </a:lnSpc>
            </a:pPr>
            <a:r>
              <a:rPr lang="en-US" sz="6300">
                <a:solidFill>
                  <a:srgbClr val="FDDA50"/>
                </a:solidFill>
                <a:latin typeface="Anton"/>
                <a:ea typeface="Anton"/>
                <a:cs typeface="Anton"/>
                <a:sym typeface="Anton"/>
              </a:rPr>
              <a:t>TOP DESTINATIONS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8860" y="9762184"/>
            <a:ext cx="18782843" cy="743680"/>
            <a:chOff x="0" y="0"/>
            <a:chExt cx="4946921" cy="1958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46922" cy="195866"/>
            </a:xfrm>
            <a:custGeom>
              <a:avLst/>
              <a:gdLst/>
              <a:ahLst/>
              <a:cxnLst/>
              <a:rect l="l" t="t" r="r" b="b"/>
              <a:pathLst>
                <a:path w="4946922" h="195866">
                  <a:moveTo>
                    <a:pt x="0" y="0"/>
                  </a:moveTo>
                  <a:lnTo>
                    <a:pt x="4946922" y="0"/>
                  </a:lnTo>
                  <a:lnTo>
                    <a:pt x="4946922" y="195866"/>
                  </a:lnTo>
                  <a:lnTo>
                    <a:pt x="0" y="1958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46921" cy="23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 flipV="1">
            <a:off x="16413913" y="504429"/>
            <a:ext cx="642232" cy="1048543"/>
          </a:xfrm>
          <a:custGeom>
            <a:avLst/>
            <a:gdLst/>
            <a:ahLst/>
            <a:cxnLst/>
            <a:rect l="l" t="t" r="r" b="b"/>
            <a:pathLst>
              <a:path w="642232" h="1048543">
                <a:moveTo>
                  <a:pt x="0" y="1048542"/>
                </a:moveTo>
                <a:lnTo>
                  <a:pt x="642232" y="1048542"/>
                </a:lnTo>
                <a:lnTo>
                  <a:pt x="642232" y="0"/>
                </a:lnTo>
                <a:lnTo>
                  <a:pt x="0" y="0"/>
                </a:lnTo>
                <a:lnTo>
                  <a:pt x="0" y="10485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551744" y="1827601"/>
            <a:ext cx="8546108" cy="3530539"/>
            <a:chOff x="0" y="0"/>
            <a:chExt cx="11394811" cy="470738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394811" cy="4707385"/>
              <a:chOff x="0" y="0"/>
              <a:chExt cx="1059215" cy="43757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59215" cy="437579"/>
              </a:xfrm>
              <a:custGeom>
                <a:avLst/>
                <a:gdLst/>
                <a:ahLst/>
                <a:cxnLst/>
                <a:rect l="l" t="t" r="r" b="b"/>
                <a:pathLst>
                  <a:path w="1059215" h="437579">
                    <a:moveTo>
                      <a:pt x="16448" y="0"/>
                    </a:moveTo>
                    <a:lnTo>
                      <a:pt x="1042766" y="0"/>
                    </a:lnTo>
                    <a:cubicBezTo>
                      <a:pt x="1051851" y="0"/>
                      <a:pt x="1059215" y="7364"/>
                      <a:pt x="1059215" y="16448"/>
                    </a:cubicBezTo>
                    <a:lnTo>
                      <a:pt x="1059215" y="421131"/>
                    </a:lnTo>
                    <a:cubicBezTo>
                      <a:pt x="1059215" y="425493"/>
                      <a:pt x="1057482" y="429677"/>
                      <a:pt x="1054397" y="432762"/>
                    </a:cubicBezTo>
                    <a:cubicBezTo>
                      <a:pt x="1051312" y="435846"/>
                      <a:pt x="1047129" y="437579"/>
                      <a:pt x="1042766" y="437579"/>
                    </a:cubicBezTo>
                    <a:lnTo>
                      <a:pt x="16448" y="437579"/>
                    </a:lnTo>
                    <a:cubicBezTo>
                      <a:pt x="7364" y="437579"/>
                      <a:pt x="0" y="430215"/>
                      <a:pt x="0" y="421131"/>
                    </a:cubicBezTo>
                    <a:lnTo>
                      <a:pt x="0" y="16448"/>
                    </a:lnTo>
                    <a:cubicBezTo>
                      <a:pt x="0" y="7364"/>
                      <a:pt x="7364" y="0"/>
                      <a:pt x="16448" y="0"/>
                    </a:cubicBezTo>
                    <a:close/>
                  </a:path>
                </a:pathLst>
              </a:custGeom>
              <a:solidFill>
                <a:srgbClr val="F8F8F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059215" cy="475679"/>
              </a:xfrm>
              <a:prstGeom prst="rect">
                <a:avLst/>
              </a:prstGeom>
            </p:spPr>
            <p:txBody>
              <a:bodyPr lIns="44976" tIns="44976" rIns="44976" bIns="4497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5697405" y="1510260"/>
              <a:ext cx="5177187" cy="2935410"/>
            </a:xfrm>
            <a:custGeom>
              <a:avLst/>
              <a:gdLst/>
              <a:ahLst/>
              <a:cxnLst/>
              <a:rect l="l" t="t" r="r" b="b"/>
              <a:pathLst>
                <a:path w="5177187" h="2935410">
                  <a:moveTo>
                    <a:pt x="0" y="0"/>
                  </a:moveTo>
                  <a:lnTo>
                    <a:pt x="5177188" y="0"/>
                  </a:lnTo>
                  <a:lnTo>
                    <a:pt x="5177188" y="2935410"/>
                  </a:lnTo>
                  <a:lnTo>
                    <a:pt x="0" y="2935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868" r="-3100" b="-1143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530711" y="2144052"/>
              <a:ext cx="4745069" cy="1476244"/>
            </a:xfrm>
            <a:custGeom>
              <a:avLst/>
              <a:gdLst/>
              <a:ahLst/>
              <a:cxnLst/>
              <a:rect l="l" t="t" r="r" b="b"/>
              <a:pathLst>
                <a:path w="4745069" h="1476244">
                  <a:moveTo>
                    <a:pt x="0" y="0"/>
                  </a:moveTo>
                  <a:lnTo>
                    <a:pt x="4745069" y="0"/>
                  </a:lnTo>
                  <a:lnTo>
                    <a:pt x="4745069" y="1476244"/>
                  </a:lnTo>
                  <a:lnTo>
                    <a:pt x="0" y="1476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15169" y="159422"/>
              <a:ext cx="10764472" cy="1106795"/>
            </a:xfrm>
            <a:custGeom>
              <a:avLst/>
              <a:gdLst/>
              <a:ahLst/>
              <a:cxnLst/>
              <a:rect l="l" t="t" r="r" b="b"/>
              <a:pathLst>
                <a:path w="10764472" h="1106795">
                  <a:moveTo>
                    <a:pt x="0" y="0"/>
                  </a:moveTo>
                  <a:lnTo>
                    <a:pt x="10764472" y="0"/>
                  </a:lnTo>
                  <a:lnTo>
                    <a:pt x="10764472" y="1106795"/>
                  </a:lnTo>
                  <a:lnTo>
                    <a:pt x="0" y="1106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856840" y="555563"/>
            <a:ext cx="10592235" cy="100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1"/>
              </a:lnSpc>
            </a:pPr>
            <a:r>
              <a:rPr lang="en-US" sz="6300">
                <a:solidFill>
                  <a:srgbClr val="FDDA50"/>
                </a:solidFill>
                <a:latin typeface="Anton"/>
                <a:ea typeface="Anton"/>
                <a:cs typeface="Anton"/>
                <a:sym typeface="Anton"/>
              </a:rPr>
              <a:t>VIP VOLUME &amp; FLIGHT NETWORKS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7840" y="5643890"/>
            <a:ext cx="15353917" cy="374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Demand: Tracking 80,000 Silver Members to predict airport lounge and check-in crowds.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Split: Grouping flights into European Hub and Intercontinental for better planning.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Filters: Buttons to see the schedule for Morning, Lunch, and Evening.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Planning: Helping managers see if the "Morning" rush is mostly European or Intercontinental flights.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8860" y="9762184"/>
            <a:ext cx="18782843" cy="743680"/>
            <a:chOff x="0" y="0"/>
            <a:chExt cx="4946921" cy="1958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46922" cy="195866"/>
            </a:xfrm>
            <a:custGeom>
              <a:avLst/>
              <a:gdLst/>
              <a:ahLst/>
              <a:cxnLst/>
              <a:rect l="l" t="t" r="r" b="b"/>
              <a:pathLst>
                <a:path w="4946922" h="195866">
                  <a:moveTo>
                    <a:pt x="0" y="0"/>
                  </a:moveTo>
                  <a:lnTo>
                    <a:pt x="4946922" y="0"/>
                  </a:lnTo>
                  <a:lnTo>
                    <a:pt x="4946922" y="195866"/>
                  </a:lnTo>
                  <a:lnTo>
                    <a:pt x="0" y="1958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46921" cy="23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 flipV="1">
            <a:off x="16413913" y="160775"/>
            <a:ext cx="642232" cy="1048543"/>
          </a:xfrm>
          <a:custGeom>
            <a:avLst/>
            <a:gdLst/>
            <a:ahLst/>
            <a:cxnLst/>
            <a:rect l="l" t="t" r="r" b="b"/>
            <a:pathLst>
              <a:path w="642232" h="1048543">
                <a:moveTo>
                  <a:pt x="0" y="1048542"/>
                </a:moveTo>
                <a:lnTo>
                  <a:pt x="642232" y="1048542"/>
                </a:lnTo>
                <a:lnTo>
                  <a:pt x="642232" y="0"/>
                </a:lnTo>
                <a:lnTo>
                  <a:pt x="0" y="0"/>
                </a:lnTo>
                <a:lnTo>
                  <a:pt x="0" y="10485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2421" y="1006162"/>
            <a:ext cx="15297773" cy="8605965"/>
          </a:xfrm>
          <a:custGeom>
            <a:avLst/>
            <a:gdLst/>
            <a:ahLst/>
            <a:cxnLst/>
            <a:rect l="l" t="t" r="r" b="b"/>
            <a:pathLst>
              <a:path w="15297773" h="8605965">
                <a:moveTo>
                  <a:pt x="0" y="0"/>
                </a:moveTo>
                <a:lnTo>
                  <a:pt x="15297774" y="0"/>
                </a:lnTo>
                <a:lnTo>
                  <a:pt x="15297774" y="8605965"/>
                </a:lnTo>
                <a:lnTo>
                  <a:pt x="0" y="8605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4" r="-183" b="-14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3186" y="183137"/>
            <a:ext cx="10592235" cy="100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1"/>
              </a:lnSpc>
            </a:pPr>
            <a:r>
              <a:rPr lang="en-US" sz="6300">
                <a:solidFill>
                  <a:srgbClr val="FDDA50"/>
                </a:solidFill>
                <a:latin typeface="Anton"/>
                <a:ea typeface="Anton"/>
                <a:cs typeface="Anton"/>
                <a:sym typeface="Anton"/>
              </a:rPr>
              <a:t>DASHBOARD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625</Words>
  <Application>Microsoft Office PowerPoint</Application>
  <PresentationFormat>Custom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Anton</vt:lpstr>
      <vt:lpstr>Calibri</vt:lpstr>
      <vt:lpstr>Arial</vt:lpstr>
      <vt:lpstr>Times New Roman MT</vt:lpstr>
      <vt:lpstr>Times New Roman</vt:lpstr>
      <vt:lpstr>Bricolage Grotesque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 Yellow and White Modern Aviation Industry Challenges Presentation</dc:title>
  <cp:lastModifiedBy>SAM NITHIN BAYYA</cp:lastModifiedBy>
  <cp:revision>2</cp:revision>
  <dcterms:created xsi:type="dcterms:W3CDTF">2006-08-16T00:00:00Z</dcterms:created>
  <dcterms:modified xsi:type="dcterms:W3CDTF">2025-12-28T15:55:34Z</dcterms:modified>
  <dc:identifier>DAG8yXa53bM</dc:identifier>
</cp:coreProperties>
</file>